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7" autoAdjust="0"/>
    <p:restoredTop sz="96296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4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0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8" Type="http://schemas.openxmlformats.org/officeDocument/2006/relationships/image" Target="../media/image5.png"/><Relationship Id="rId26" Type="http://schemas.openxmlformats.org/officeDocument/2006/relationships/image" Target="../media/image9.png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8.xml"/><Relationship Id="rId7" Type="http://schemas.openxmlformats.org/officeDocument/2006/relationships/image" Target="../media/image8.png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32" Type="http://schemas.openxmlformats.org/officeDocument/2006/relationships/customXml" Target="../ink/ink27.xml"/><Relationship Id="rId5" Type="http://schemas.openxmlformats.org/officeDocument/2006/relationships/image" Target="../media/image7.png"/><Relationship Id="rId23" Type="http://schemas.openxmlformats.org/officeDocument/2006/relationships/customXml" Target="../ink/ink19.xml"/><Relationship Id="rId28" Type="http://schemas.openxmlformats.org/officeDocument/2006/relationships/customXml" Target="../ink/ink23.xml"/><Relationship Id="rId36" Type="http://schemas.openxmlformats.org/officeDocument/2006/relationships/image" Target="../media/image70.png"/><Relationship Id="rId10" Type="http://schemas.openxmlformats.org/officeDocument/2006/relationships/customXml" Target="../ink/ink13.xml"/><Relationship Id="rId19" Type="http://schemas.openxmlformats.org/officeDocument/2006/relationships/customXml" Target="../ink/ink16.xml"/><Relationship Id="rId31" Type="http://schemas.openxmlformats.org/officeDocument/2006/relationships/customXml" Target="../ink/ink26.xml"/><Relationship Id="rId4" Type="http://schemas.openxmlformats.org/officeDocument/2006/relationships/customXml" Target="../ink/ink9.xml"/><Relationship Id="rId9" Type="http://schemas.openxmlformats.org/officeDocument/2006/relationships/customXml" Target="../ink/ink12.xml"/><Relationship Id="rId22" Type="http://schemas.openxmlformats.org/officeDocument/2006/relationships/customXml" Target="../ink/ink18.xml"/><Relationship Id="rId27" Type="http://schemas.openxmlformats.org/officeDocument/2006/relationships/customXml" Target="../ink/ink22.xml"/><Relationship Id="rId30" Type="http://schemas.openxmlformats.org/officeDocument/2006/relationships/customXml" Target="../ink/ink25.xml"/><Relationship Id="rId35" Type="http://schemas.openxmlformats.org/officeDocument/2006/relationships/customXml" Target="../ink/ink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7" Type="http://schemas.openxmlformats.org/officeDocument/2006/relationships/customXml" Target="../ink/ink36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3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1.xml"/><Relationship Id="rId5" Type="http://schemas.openxmlformats.org/officeDocument/2006/relationships/image" Target="../media/image9.png"/><Relationship Id="rId15" Type="http://schemas.openxmlformats.org/officeDocument/2006/relationships/customXml" Target="../ink/ink34.xml"/><Relationship Id="rId4" Type="http://schemas.openxmlformats.org/officeDocument/2006/relationships/customXml" Target="../ink/ink30.xml"/><Relationship Id="rId14" Type="http://schemas.openxmlformats.org/officeDocument/2006/relationships/customXml" Target="../ink/ink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5284788" cy="13255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</a:rPr>
              <a:t>Emerging Technology Trends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559" y="3788179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AKSHAY KHARBANDA</a:t>
            </a:r>
          </a:p>
          <a:p>
            <a:pPr marL="0" indent="0">
              <a:buNone/>
            </a:pPr>
            <a:r>
              <a:rPr lang="en-US" dirty="0"/>
              <a:t>8th February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4705680" y="660586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1680" y="649786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3420846" y="647111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6846" y="636311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3826397" y="671746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2397" y="660946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3977004" y="735746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3004" y="724946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3620160" y="671782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160" y="660982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981814" y="1585699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91814" y="1405699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271"/>
            <a:ext cx="10515600" cy="1325563"/>
          </a:xfrm>
        </p:spPr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9 out of top 10 databases remain in demand for future</a:t>
            </a:r>
          </a:p>
          <a:p>
            <a:r>
              <a:rPr lang="en-US" dirty="0"/>
              <a:t>DynamoDB is increasing in popularity whereas Oracle is decreasing</a:t>
            </a:r>
          </a:p>
          <a:p>
            <a:r>
              <a:rPr lang="en-US" dirty="0"/>
              <a:t>MongoDB has gained a lot of popularity</a:t>
            </a:r>
          </a:p>
          <a:p>
            <a:r>
              <a:rPr lang="en-US" dirty="0"/>
              <a:t>MySQL will be replaced by PostgreSQL as the most popular DB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Markets don’t need to change to newer Databases</a:t>
            </a:r>
          </a:p>
          <a:p>
            <a:r>
              <a:rPr lang="en-US" dirty="0"/>
              <a:t>Companies prefer </a:t>
            </a:r>
            <a:r>
              <a:rPr lang="en-US" dirty="0" err="1"/>
              <a:t>OpenSource</a:t>
            </a:r>
            <a:r>
              <a:rPr lang="en-US" dirty="0"/>
              <a:t> databases</a:t>
            </a:r>
          </a:p>
          <a:p>
            <a:r>
              <a:rPr lang="en-US" dirty="0"/>
              <a:t>Big Data is becoming increasingly useful for analysis</a:t>
            </a:r>
          </a:p>
          <a:p>
            <a:r>
              <a:rPr lang="en-US" dirty="0"/>
              <a:t>Shift towards more NoSQL based DBs is foreseen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akshaykharbanda</a:t>
            </a:r>
            <a:r>
              <a:rPr lang="en-US" sz="2200" dirty="0"/>
              <a:t>/IBM-Data-Analyst-Capstone-Project/blob/main/Capstone%20Project%20Dashboard.pdf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1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09550-058B-484F-9A45-078A0B11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3863"/>
            <a:ext cx="8545286" cy="49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2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F7711-74B2-9EB8-7E42-350D44316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1395300"/>
            <a:ext cx="8545286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20525-2AFE-D62F-95C8-F07E1A2C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58686"/>
            <a:ext cx="8490857" cy="46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4669" y="1833208"/>
            <a:ext cx="60028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How do we enable tech enthusiasts to learn the languages in demand in future</a:t>
            </a:r>
          </a:p>
          <a:p>
            <a:r>
              <a:rPr lang="en-US" sz="2400" dirty="0"/>
              <a:t>Different factors determining compensation- age, ed level, gender, programming languages and DBs</a:t>
            </a:r>
          </a:p>
          <a:p>
            <a:r>
              <a:rPr lang="en-US" sz="2400" dirty="0"/>
              <a:t>How will the companies transition to newer DBs and languages </a:t>
            </a:r>
          </a:p>
          <a:p>
            <a:r>
              <a:rPr lang="en-US" sz="2400" dirty="0"/>
              <a:t>Increasing demand for mobile development as well as AI/ML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people in IT have bachelors’ degree</a:t>
            </a:r>
          </a:p>
          <a:p>
            <a:r>
              <a:rPr lang="en-US" dirty="0"/>
              <a:t>Web development languages are most popular </a:t>
            </a:r>
          </a:p>
          <a:p>
            <a:r>
              <a:rPr lang="en-US" dirty="0"/>
              <a:t>Majority people in tech are young in age</a:t>
            </a:r>
          </a:p>
          <a:p>
            <a:r>
              <a:rPr lang="en-US" dirty="0"/>
              <a:t>Database languages especially Python are gaining more popularity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Important for data professionals to develop proficiencies in NoSQL in addition to SQL databases</a:t>
            </a:r>
          </a:p>
          <a:p>
            <a:r>
              <a:rPr lang="en-US" dirty="0"/>
              <a:t>Web development is still a lucrative skill</a:t>
            </a:r>
          </a:p>
          <a:p>
            <a:r>
              <a:rPr lang="en-US" dirty="0"/>
              <a:t>Less developed countries need more access to tech education</a:t>
            </a:r>
          </a:p>
          <a:p>
            <a:r>
              <a:rPr lang="en-US" dirty="0"/>
              <a:t>There is an overall trend of shifting towards to ML/AI skills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It’s critical to upskill yourself based on the upcoming technology trends</a:t>
            </a:r>
          </a:p>
          <a:p>
            <a:r>
              <a:rPr lang="en-US" dirty="0"/>
              <a:t>Companies should constantly spend investment in newer technologies</a:t>
            </a:r>
          </a:p>
          <a:p>
            <a:r>
              <a:rPr lang="en-US" sz="2800" dirty="0"/>
              <a:t>Swift Transition to newer technologies are required to meet the demand of companies</a:t>
            </a:r>
          </a:p>
          <a:p>
            <a:r>
              <a:rPr lang="en-US" sz="2800" dirty="0"/>
              <a:t>Trends for other regions may vary as this data is primarily of US region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4099" y="1470623"/>
            <a:ext cx="10159701" cy="4351338"/>
          </a:xfrm>
        </p:spPr>
        <p:txBody>
          <a:bodyPr/>
          <a:lstStyle/>
          <a:p>
            <a:r>
              <a:rPr lang="en-US" dirty="0"/>
              <a:t>Include any relevant additional charts, or tables that you may have created during the analysis phase.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413A7F-CE40-EA49-9F90-9A4D8906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57" y="2302136"/>
            <a:ext cx="5805157" cy="4059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4F1EF-B8A1-35A4-8B46-52C01FF7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256" y="2566233"/>
            <a:ext cx="4940316" cy="3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392733"/>
            <a:ext cx="10489276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Module 1 you have collected the job posting data using Job API in a file named “</a:t>
            </a:r>
            <a:r>
              <a:rPr lang="en-IN" sz="2400" dirty="0"/>
              <a:t>job-postings.xlsx</a:t>
            </a:r>
            <a:r>
              <a:rPr lang="en-US" sz="2200" dirty="0"/>
              <a:t>”. Present that data using a bar chart here. Order the bar chart in the descending order of the number of job postings.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AD2D-19A6-B261-7C6D-BAE141704FE5}"/>
              </a:ext>
            </a:extLst>
          </p:cNvPr>
          <p:cNvSpPr txBox="1"/>
          <p:nvPr/>
        </p:nvSpPr>
        <p:spPr>
          <a:xfrm>
            <a:off x="2728732" y="3247227"/>
            <a:ext cx="631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'Number of Jobs'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A5F99-2C62-4492-A487-B1155A863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6" y="2507880"/>
            <a:ext cx="9095492" cy="42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4237942" y="56565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7942" y="54765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5733406" y="6589150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3406" y="6421150"/>
                <a:ext cx="182880" cy="340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10775456" y="385877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85456" y="367877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11346044" y="500869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56044" y="482869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6795186" y="673724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5186" y="655724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5035958" y="616995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5958" y="5989955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314" y="1573213"/>
            <a:ext cx="10525371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Module 1 you have collected the job postings data using web scraping in a file named “</a:t>
            </a:r>
            <a:r>
              <a:rPr lang="en-IN" sz="2400" dirty="0"/>
              <a:t>popular-</a:t>
            </a:r>
            <a:r>
              <a:rPr lang="en-IN" sz="2400" dirty="0" err="1"/>
              <a:t>languages.csv</a:t>
            </a:r>
            <a:r>
              <a:rPr lang="en-US" sz="2200" dirty="0"/>
              <a:t>”. Present that data using a bar chart here. Order the bar chart in the descending order of salary.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559E3-2F1F-FF57-8B8D-00DA3F0F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6" y="2621835"/>
            <a:ext cx="8091896" cy="40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8253" y="1825624"/>
            <a:ext cx="7068725" cy="446544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To understand the technology trends in the IT industry to identify future skill requirements</a:t>
            </a:r>
          </a:p>
          <a:p>
            <a:r>
              <a:rPr lang="en-US" sz="2200" dirty="0"/>
              <a:t>Data for emerging technologies &amp; databases is collected via:</a:t>
            </a:r>
          </a:p>
          <a:p>
            <a:pPr lvl="1"/>
            <a:r>
              <a:rPr lang="en-US" sz="1800" dirty="0"/>
              <a:t>APIs</a:t>
            </a:r>
          </a:p>
          <a:p>
            <a:pPr lvl="1"/>
            <a:r>
              <a:rPr lang="en-US" sz="1800" dirty="0"/>
              <a:t>Web Scraping</a:t>
            </a:r>
          </a:p>
          <a:p>
            <a:pPr lvl="1"/>
            <a:r>
              <a:rPr lang="en-US" sz="1800" dirty="0"/>
              <a:t>Online survey data from an open-source website</a:t>
            </a:r>
          </a:p>
          <a:p>
            <a:r>
              <a:rPr lang="en-US" sz="2200" dirty="0"/>
              <a:t>Findings show that </a:t>
            </a:r>
            <a:r>
              <a:rPr lang="en-US" sz="2200" dirty="0" err="1"/>
              <a:t>Javascript</a:t>
            </a:r>
            <a:r>
              <a:rPr lang="en-US" sz="2200" dirty="0"/>
              <a:t> is currently the most popular programming language and expected to be so in future</a:t>
            </a:r>
          </a:p>
          <a:p>
            <a:r>
              <a:rPr lang="en-US" sz="2200" dirty="0"/>
              <a:t>In Databases, MySQL has the highest usage but PostgreSQL is expected to have most demand in future</a:t>
            </a:r>
          </a:p>
          <a:p>
            <a:r>
              <a:rPr lang="en-US" sz="2200" dirty="0"/>
              <a:t>Trends show that survey respondents are mostly Male, from USA and 28 years of 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66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This ppt uses data analytics to highlight current and projected trends in skills related to the programming languages, databases, platforms and web frames</a:t>
            </a:r>
          </a:p>
          <a:p>
            <a:endParaRPr lang="en-US" sz="2200" dirty="0"/>
          </a:p>
          <a:p>
            <a:r>
              <a:rPr lang="en-US" sz="2200" dirty="0"/>
              <a:t>Following inquiries were investigated:</a:t>
            </a:r>
          </a:p>
          <a:p>
            <a:pPr lvl="1"/>
            <a:r>
              <a:rPr lang="en-US" sz="1800" dirty="0"/>
              <a:t>Most popular programming languages &amp; databases</a:t>
            </a:r>
          </a:p>
          <a:p>
            <a:pPr lvl="1"/>
            <a:r>
              <a:rPr lang="en-US" sz="1800" dirty="0"/>
              <a:t>Demographics of the respondents- age, country, education level</a:t>
            </a:r>
          </a:p>
          <a:p>
            <a:pPr lvl="1"/>
            <a:endParaRPr lang="en-US" sz="1800" dirty="0"/>
          </a:p>
          <a:p>
            <a:r>
              <a:rPr lang="en-US" sz="2200" dirty="0"/>
              <a:t>This report is useful for HR, IT professionals and anybody else in the IT sector who has interest regarding current &amp; emerging trends 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4236" y="1605707"/>
            <a:ext cx="7068725" cy="448257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Data Collection Methods</a:t>
            </a:r>
          </a:p>
          <a:p>
            <a:pPr lvl="1"/>
            <a:r>
              <a:rPr lang="en-US" sz="1800" dirty="0"/>
              <a:t>APIs</a:t>
            </a:r>
          </a:p>
          <a:p>
            <a:pPr lvl="1"/>
            <a:r>
              <a:rPr lang="en-US" sz="1800" dirty="0"/>
              <a:t>Web Scraping</a:t>
            </a:r>
          </a:p>
          <a:p>
            <a:pPr lvl="1"/>
            <a:r>
              <a:rPr lang="en-US" sz="1800" dirty="0"/>
              <a:t>Online survey data from open-source website</a:t>
            </a:r>
          </a:p>
          <a:p>
            <a:r>
              <a:rPr lang="en-US" sz="2200" dirty="0"/>
              <a:t>Data Wrangling done via Pandas library in Python to:</a:t>
            </a:r>
          </a:p>
          <a:p>
            <a:pPr lvl="1"/>
            <a:r>
              <a:rPr lang="en-US" sz="1800" dirty="0"/>
              <a:t>Identify &amp; remove duplicates</a:t>
            </a:r>
          </a:p>
          <a:p>
            <a:pPr lvl="1"/>
            <a:r>
              <a:rPr lang="en-US" sz="1800" dirty="0"/>
              <a:t>Identify &amp; remove missing values</a:t>
            </a:r>
          </a:p>
          <a:p>
            <a:r>
              <a:rPr lang="en-US" sz="2200" dirty="0"/>
              <a:t>Data Analysis to understand distribution &amp; correlation of respondent factors</a:t>
            </a:r>
          </a:p>
          <a:p>
            <a:r>
              <a:rPr lang="en-US" sz="2200" dirty="0"/>
              <a:t>Data is visualized to find:</a:t>
            </a:r>
          </a:p>
          <a:p>
            <a:pPr lvl="1"/>
            <a:r>
              <a:rPr lang="en-US" sz="1800" dirty="0"/>
              <a:t>Distribution via Histogram &amp; Boxplots</a:t>
            </a:r>
          </a:p>
          <a:p>
            <a:pPr lvl="1"/>
            <a:r>
              <a:rPr lang="en-US" sz="1800" dirty="0"/>
              <a:t>Relationships via Scatter &amp; Bubble plots</a:t>
            </a:r>
          </a:p>
          <a:p>
            <a:pPr lvl="1"/>
            <a:r>
              <a:rPr lang="en-US" sz="1800" dirty="0"/>
              <a:t>Composition via pie &amp; stacked charts</a:t>
            </a:r>
          </a:p>
          <a:p>
            <a:pPr lvl="1"/>
            <a:r>
              <a:rPr lang="en-US" sz="1800" dirty="0"/>
              <a:t>Comparison via line &amp; bar charts</a:t>
            </a:r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3D pie chart graphic">
            <a:extLst>
              <a:ext uri="{FF2B5EF4-FFF2-40B4-BE49-F238E27FC236}">
                <a16:creationId xmlns:a16="http://schemas.microsoft.com/office/drawing/2014/main" id="{FE2C1820-ABAA-6770-3668-A155DE54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1266"/>
            <a:ext cx="7073546" cy="47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&lt;Bar chart of top 10 programming languages for the current year goes here.&gt;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10 programming languages for the next year goes here.&gt;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50B65-80C5-60C3-589A-3CFF3C32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6" y="2462501"/>
            <a:ext cx="5186548" cy="321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F75DE-AAE3-BA54-161C-8684ADEA2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1" y="2462501"/>
            <a:ext cx="5736771" cy="32196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8 of the top 10 languages remain in demand for future</a:t>
            </a:r>
          </a:p>
          <a:p>
            <a:r>
              <a:rPr lang="en-US" dirty="0"/>
              <a:t>Python will have more demand than SQL </a:t>
            </a:r>
          </a:p>
          <a:p>
            <a:r>
              <a:rPr lang="en-US" dirty="0"/>
              <a:t>Mobile development languages are getting popular like Kotlin</a:t>
            </a:r>
          </a:p>
          <a:p>
            <a:r>
              <a:rPr lang="en-US" dirty="0"/>
              <a:t>C++ and PHP are getting relatively outdates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 development skill has highest demand </a:t>
            </a:r>
          </a:p>
          <a:p>
            <a:r>
              <a:rPr lang="en-US" dirty="0"/>
              <a:t>Python is gaining more traction due to increase in ML &amp; AI skills</a:t>
            </a:r>
          </a:p>
          <a:p>
            <a:r>
              <a:rPr lang="en-US" dirty="0"/>
              <a:t>Languages that enhance the current coding languages are gaining popularity </a:t>
            </a:r>
            <a:r>
              <a:rPr lang="en-US" dirty="0" err="1"/>
              <a:t>eg</a:t>
            </a:r>
            <a:r>
              <a:rPr lang="en-US" dirty="0"/>
              <a:t> TypeScript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10 databases for the current year goes here 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10 databases for the next year goes here.&gt;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50106-CCA7-3A13-EFFF-873AA049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022" y="2506660"/>
            <a:ext cx="5199779" cy="2907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8A7752-DDF2-A9B9-2B25-214712E5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50" y="2506661"/>
            <a:ext cx="5199779" cy="2907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3806</TotalTime>
  <Words>823</Words>
  <Application>Microsoft Macintosh PowerPoint</Application>
  <PresentationFormat>Widescreen</PresentationFormat>
  <Paragraphs>130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Helv</vt:lpstr>
      <vt:lpstr>IBM Plex Mono SemiBold</vt:lpstr>
      <vt:lpstr>IBM Plex Mono Text</vt:lpstr>
      <vt:lpstr>IBM Plex Sans Text</vt:lpstr>
      <vt:lpstr>SLIDE_TEMPLATE_skill_network</vt:lpstr>
      <vt:lpstr>Emerging Technology Trends 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Akshay Kharbanda</cp:lastModifiedBy>
  <cp:revision>25</cp:revision>
  <dcterms:created xsi:type="dcterms:W3CDTF">2020-10-28T18:29:43Z</dcterms:created>
  <dcterms:modified xsi:type="dcterms:W3CDTF">2024-02-07T23:20:41Z</dcterms:modified>
</cp:coreProperties>
</file>